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</p:sldIdLst>
  <p:sldSz cy="5143500" cx="9144000"/>
  <p:notesSz cx="6858000" cy="9144000"/>
  <p:embeddedFontLst>
    <p:embeddedFont>
      <p:font typeface="Halant"/>
      <p:bold r:id="rId11"/>
    </p:embeddedFont>
    <p:embeddedFont>
      <p:font typeface="Inter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alant-bold.fntdata"/><Relationship Id="rId10" Type="http://schemas.openxmlformats.org/officeDocument/2006/relationships/slide" Target="slides/slide4.xml"/><Relationship Id="rId13" Type="http://schemas.openxmlformats.org/officeDocument/2006/relationships/font" Target="fonts/Inter-bold.fntdata"/><Relationship Id="rId12" Type="http://schemas.openxmlformats.org/officeDocument/2006/relationships/font" Target="fonts/Inter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font" Target="fonts/Inter-boldItalic.fntdata"/><Relationship Id="rId14" Type="http://schemas.openxmlformats.org/officeDocument/2006/relationships/font" Target="fonts/Inter-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2bd336a31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32bd336a312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2bd336a312_0_3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32bd336a312_0_3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5d30afc1ab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g35d30afc1ab_0_6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2d9f5178c1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g32d9f5178c1_0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ctrTitle"/>
          </p:nvPr>
        </p:nvSpPr>
        <p:spPr>
          <a:xfrm>
            <a:off x="342900" y="1065213"/>
            <a:ext cx="3886200" cy="73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2" name="Google Shape;62;p15"/>
          <p:cNvSpPr txBox="1"/>
          <p:nvPr>
            <p:ph idx="1" type="subTitle"/>
          </p:nvPr>
        </p:nvSpPr>
        <p:spPr>
          <a:xfrm>
            <a:off x="685800" y="1943100"/>
            <a:ext cx="3200400" cy="8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lv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" type="body"/>
          </p:nvPr>
        </p:nvSpPr>
        <p:spPr>
          <a:xfrm>
            <a:off x="228600" y="800100"/>
            <a:ext cx="41148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69" name="Google Shape;69;p16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type="title"/>
          </p:nvPr>
        </p:nvSpPr>
        <p:spPr>
          <a:xfrm>
            <a:off x="361156" y="2203450"/>
            <a:ext cx="3886200" cy="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 cap="none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" type="body"/>
          </p:nvPr>
        </p:nvSpPr>
        <p:spPr>
          <a:xfrm>
            <a:off x="361156" y="1453357"/>
            <a:ext cx="3886200" cy="7503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 sz="1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9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800"/>
              <a:buNone/>
              <a:defRPr sz="8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" type="body"/>
          </p:nvPr>
        </p:nvSpPr>
        <p:spPr>
          <a:xfrm>
            <a:off x="228600" y="800100"/>
            <a:ext cx="20193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175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indent="-3048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2pPr>
            <a:lvl3pPr indent="-2921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 sz="900"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 sz="900"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/>
        </p:txBody>
      </p:sp>
      <p:sp>
        <p:nvSpPr>
          <p:cNvPr id="81" name="Google Shape;81;p18"/>
          <p:cNvSpPr txBox="1"/>
          <p:nvPr>
            <p:ph idx="2" type="body"/>
          </p:nvPr>
        </p:nvSpPr>
        <p:spPr>
          <a:xfrm>
            <a:off x="2324100" y="800100"/>
            <a:ext cx="20193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175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indent="-3048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2pPr>
            <a:lvl3pPr indent="-2921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 sz="900"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 sz="900"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228600" y="767556"/>
            <a:ext cx="20202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10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1" sz="9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228600" y="1087438"/>
            <a:ext cx="2020200" cy="19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048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21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3pPr>
            <a:lvl4pPr indent="-2794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–"/>
              <a:defRPr sz="800"/>
            </a:lvl4pPr>
            <a:lvl5pPr indent="-2794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»"/>
              <a:defRPr sz="800"/>
            </a:lvl5pPr>
            <a:lvl6pPr indent="-2794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89" name="Google Shape;89;p19"/>
          <p:cNvSpPr txBox="1"/>
          <p:nvPr>
            <p:ph idx="3" type="body"/>
          </p:nvPr>
        </p:nvSpPr>
        <p:spPr>
          <a:xfrm>
            <a:off x="2322513" y="767556"/>
            <a:ext cx="20211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10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1" sz="9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9pPr>
          </a:lstStyle>
          <a:p/>
        </p:txBody>
      </p:sp>
      <p:sp>
        <p:nvSpPr>
          <p:cNvPr id="90" name="Google Shape;90;p19"/>
          <p:cNvSpPr txBox="1"/>
          <p:nvPr>
            <p:ph idx="4" type="body"/>
          </p:nvPr>
        </p:nvSpPr>
        <p:spPr>
          <a:xfrm>
            <a:off x="2322513" y="1087438"/>
            <a:ext cx="2021100" cy="19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048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21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3pPr>
            <a:lvl4pPr indent="-2794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–"/>
              <a:defRPr sz="800"/>
            </a:lvl4pPr>
            <a:lvl5pPr indent="-2794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»"/>
              <a:defRPr sz="800"/>
            </a:lvl5pPr>
            <a:lvl6pPr indent="-2794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91" name="Google Shape;91;p19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2" name="Google Shape;92;p19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3" name="Google Shape;93;p19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type="title"/>
          </p:nvPr>
        </p:nvSpPr>
        <p:spPr>
          <a:xfrm>
            <a:off x="228600" y="136525"/>
            <a:ext cx="1504200" cy="581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1" name="Google Shape;101;p21"/>
          <p:cNvSpPr txBox="1"/>
          <p:nvPr>
            <p:ph idx="1" type="body"/>
          </p:nvPr>
        </p:nvSpPr>
        <p:spPr>
          <a:xfrm>
            <a:off x="1787525" y="136525"/>
            <a:ext cx="2556000" cy="29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302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1pPr>
            <a:lvl2pPr indent="-317500" lvl="1" marL="9144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sz="1400"/>
            </a:lvl2pPr>
            <a:lvl3pPr indent="-3048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3pPr>
            <a:lvl4pPr indent="-2921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4pPr>
            <a:lvl5pPr indent="-2921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/>
            </a:lvl5pPr>
            <a:lvl6pPr indent="-2921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6pPr>
            <a:lvl7pPr indent="-2921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7pPr>
            <a:lvl8pPr indent="-2921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8pPr>
            <a:lvl9pPr indent="-2921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9pPr>
          </a:lstStyle>
          <a:p/>
        </p:txBody>
      </p:sp>
      <p:sp>
        <p:nvSpPr>
          <p:cNvPr id="102" name="Google Shape;102;p21"/>
          <p:cNvSpPr txBox="1"/>
          <p:nvPr>
            <p:ph idx="2" type="body"/>
          </p:nvPr>
        </p:nvSpPr>
        <p:spPr>
          <a:xfrm>
            <a:off x="228600" y="717550"/>
            <a:ext cx="1504200" cy="23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indent="-228600" lvl="1" marL="914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2pPr>
            <a:lvl3pPr indent="-228600" lvl="2" marL="1371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896144" y="2400300"/>
            <a:ext cx="27432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8" name="Google Shape;108;p22"/>
          <p:cNvSpPr/>
          <p:nvPr>
            <p:ph idx="2" type="pic"/>
          </p:nvPr>
        </p:nvSpPr>
        <p:spPr>
          <a:xfrm>
            <a:off x="896144" y="306388"/>
            <a:ext cx="2743200" cy="205740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896144" y="2683669"/>
            <a:ext cx="2743200" cy="4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indent="-228600" lvl="1" marL="914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2pPr>
            <a:lvl3pPr indent="-228600" lvl="2" marL="1371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5" name="Google Shape;115;p23"/>
          <p:cNvSpPr txBox="1"/>
          <p:nvPr>
            <p:ph idx="1" type="body"/>
          </p:nvPr>
        </p:nvSpPr>
        <p:spPr>
          <a:xfrm rot="5400000">
            <a:off x="1154400" y="-125700"/>
            <a:ext cx="2263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 rot="5400000">
            <a:off x="2366100" y="1085919"/>
            <a:ext cx="2925900" cy="10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1" name="Google Shape;121;p24"/>
          <p:cNvSpPr txBox="1"/>
          <p:nvPr>
            <p:ph idx="1" type="body"/>
          </p:nvPr>
        </p:nvSpPr>
        <p:spPr>
          <a:xfrm rot="5400000">
            <a:off x="270600" y="95319"/>
            <a:ext cx="2925900" cy="30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28600" y="800100"/>
            <a:ext cx="41148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30200" lvl="0" marL="457200" marR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17500" lvl="1" marL="914400" marR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04800" lvl="2" marL="13716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2100" lvl="3" marL="18288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2100" lvl="4" marL="22860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2100" lvl="5" marL="27432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2100" lvl="6" marL="32004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2100" lvl="7" marL="36576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2100" lvl="8" marL="41148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5.png"/><Relationship Id="rId5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Google Shape;129;p25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130" name="Google Shape;130;p25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131" name="Google Shape;131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132" name="Google Shape;132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3" name="Google Shape;133;p25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134" name="Google Shape;134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135" name="Google Shape;135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6" name="Google Shape;136;p25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137" name="Google Shape;137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138" name="Google Shape;138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39" name="Google Shape;139;p25"/>
          <p:cNvSpPr txBox="1"/>
          <p:nvPr/>
        </p:nvSpPr>
        <p:spPr>
          <a:xfrm>
            <a:off x="2100357" y="1425277"/>
            <a:ext cx="7040100" cy="149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Union and Confederacy Comparison</a:t>
            </a:r>
            <a:endParaRPr sz="5000"/>
          </a:p>
        </p:txBody>
      </p:sp>
      <p:sp>
        <p:nvSpPr>
          <p:cNvPr id="140" name="Google Shape;140;p25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1" name="Google Shape;141;p25"/>
          <p:cNvSpPr txBox="1"/>
          <p:nvPr/>
        </p:nvSpPr>
        <p:spPr>
          <a:xfrm>
            <a:off x="2389526" y="3131717"/>
            <a:ext cx="6312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4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" sz="24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9: The Civil War (1861-1865)</a:t>
            </a:r>
            <a:endParaRPr sz="200"/>
          </a:p>
        </p:txBody>
      </p:sp>
      <p:sp>
        <p:nvSpPr>
          <p:cNvPr id="142" name="Google Shape;142;p25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3" name="Google Shape;143;p25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144" name="Google Shape;144;p25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5" name="Google Shape;145;p25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6"/>
          <p:cNvSpPr txBox="1"/>
          <p:nvPr/>
        </p:nvSpPr>
        <p:spPr>
          <a:xfrm>
            <a:off x="895675" y="1752804"/>
            <a:ext cx="7352700" cy="216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3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differences in strategy, resources, and goals shape the Union and Confederate approaches to the Civil War?</a:t>
            </a:r>
            <a:endParaRPr i="1" sz="3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52" name="Google Shape;152;p2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53" name="Google Shape;153;p2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54" name="Google Shape;154;p2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55" name="Google Shape;155;p2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6" name="Google Shape;156;p2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57" name="Google Shape;157;p2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8" name="Google Shape;158;p2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59" name="Google Shape;159;p26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160" name="Google Shape;160;p2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61" name="Google Shape;161;p2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62" name="Google Shape;162;p2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" name="Google Shape;163;p2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4" name="Google Shape;164;p2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65" name="Google Shape;165;p2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81550" y="882850"/>
            <a:ext cx="1031400" cy="10314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7"/>
          <p:cNvSpPr/>
          <p:nvPr/>
        </p:nvSpPr>
        <p:spPr>
          <a:xfrm>
            <a:off x="-1133039" y="-14659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2" name="Google Shape;172;p27"/>
          <p:cNvSpPr txBox="1"/>
          <p:nvPr/>
        </p:nvSpPr>
        <p:spPr>
          <a:xfrm>
            <a:off x="618149" y="298650"/>
            <a:ext cx="79077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What’s the Context?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solidFill>
                  <a:schemeClr val="accent2"/>
                </a:solidFill>
                <a:latin typeface="Halant"/>
                <a:ea typeface="Halant"/>
                <a:cs typeface="Halant"/>
                <a:sym typeface="Halant"/>
              </a:rPr>
              <a:t>The Union and Confederacy</a:t>
            </a:r>
            <a:endParaRPr b="1" sz="2500">
              <a:solidFill>
                <a:schemeClr val="accent2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73" name="Google Shape;173;p27"/>
          <p:cNvSpPr txBox="1"/>
          <p:nvPr/>
        </p:nvSpPr>
        <p:spPr>
          <a:xfrm>
            <a:off x="4253225" y="1427688"/>
            <a:ext cx="2773500" cy="25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095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500"/>
              <a:buFont typeface="Inter"/>
              <a:buChar char="●"/>
            </a:pPr>
            <a:r>
              <a:rPr lang="en" sz="1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Explore contextual information about the two sides of the Civil War</a:t>
            </a:r>
            <a:br>
              <a:rPr lang="en" sz="1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</a:br>
            <a:endParaRPr sz="15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095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500"/>
              <a:buFont typeface="Inter"/>
              <a:buChar char="●"/>
            </a:pPr>
            <a:r>
              <a:rPr lang="en" sz="1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Read about the resources and strategies used by the Union and Confederacy</a:t>
            </a:r>
            <a:br>
              <a:rPr lang="en" sz="1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</a:br>
            <a:endParaRPr sz="15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095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500"/>
              <a:buFont typeface="Inter"/>
              <a:buChar char="●"/>
            </a:pPr>
            <a:r>
              <a:rPr lang="en" sz="1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Answer the guiding questions associated with the passage</a:t>
            </a:r>
            <a:endParaRPr sz="15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4" name="Google Shape;174;p27"/>
          <p:cNvSpPr/>
          <p:nvPr/>
        </p:nvSpPr>
        <p:spPr>
          <a:xfrm>
            <a:off x="7491401" y="25717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75" name="Google Shape;175;p2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76" name="Google Shape;176;p2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77" name="Google Shape;177;p2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78" name="Google Shape;178;p2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9" name="Google Shape;179;p2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80" name="Google Shape;180;p2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1" name="Google Shape;181;p2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82" name="Google Shape;182;p27"/>
          <p:cNvGrpSpPr/>
          <p:nvPr/>
        </p:nvGrpSpPr>
        <p:grpSpPr>
          <a:xfrm>
            <a:off x="7929578" y="-49025"/>
            <a:ext cx="781313" cy="885640"/>
            <a:chOff x="0" y="-130733"/>
            <a:chExt cx="2083500" cy="2361707"/>
          </a:xfrm>
        </p:grpSpPr>
        <p:grpSp>
          <p:nvGrpSpPr>
            <p:cNvPr id="183" name="Google Shape;183;p27"/>
            <p:cNvGrpSpPr/>
            <p:nvPr/>
          </p:nvGrpSpPr>
          <p:grpSpPr>
            <a:xfrm>
              <a:off x="75599" y="-130733"/>
              <a:ext cx="1932290" cy="2361707"/>
              <a:chOff x="0" y="-47629"/>
              <a:chExt cx="703982" cy="860429"/>
            </a:xfrm>
          </p:grpSpPr>
          <p:sp>
            <p:nvSpPr>
              <p:cNvPr id="184" name="Google Shape;184;p2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" name="Google Shape;185;p27"/>
              <p:cNvSpPr txBox="1"/>
              <p:nvPr/>
            </p:nvSpPr>
            <p:spPr>
              <a:xfrm>
                <a:off x="133535" y="-47629"/>
                <a:ext cx="418200" cy="733500"/>
              </a:xfrm>
              <a:prstGeom prst="rect">
                <a:avLst/>
              </a:pr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6" name="Google Shape;186;p2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b="1" sz="2800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pic>
        <p:nvPicPr>
          <p:cNvPr id="187" name="Google Shape;187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53103" y="1443399"/>
            <a:ext cx="2363821" cy="3058249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8"/>
          <p:cNvSpPr/>
          <p:nvPr/>
        </p:nvSpPr>
        <p:spPr>
          <a:xfrm>
            <a:off x="-1741340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3" name="Google Shape;193;p28"/>
          <p:cNvSpPr/>
          <p:nvPr/>
        </p:nvSpPr>
        <p:spPr>
          <a:xfrm>
            <a:off x="6491430" y="3352077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4" name="Google Shape;194;p28"/>
          <p:cNvSpPr txBox="1"/>
          <p:nvPr/>
        </p:nvSpPr>
        <p:spPr>
          <a:xfrm>
            <a:off x="1277000" y="209550"/>
            <a:ext cx="65901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Civil War Stats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solidFill>
                  <a:srgbClr val="C0504D"/>
                </a:solidFill>
                <a:latin typeface="Halant"/>
                <a:ea typeface="Halant"/>
                <a:cs typeface="Halant"/>
                <a:sym typeface="Halant"/>
              </a:rPr>
              <a:t>Quantitative Analysis Graphic Organizers</a:t>
            </a:r>
            <a:endParaRPr b="1" sz="25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195" name="Google Shape;195;p28"/>
          <p:cNvGrpSpPr/>
          <p:nvPr/>
        </p:nvGrpSpPr>
        <p:grpSpPr>
          <a:xfrm>
            <a:off x="7957927" y="-49020"/>
            <a:ext cx="724730" cy="885635"/>
            <a:chOff x="0" y="-47625"/>
            <a:chExt cx="704100" cy="860425"/>
          </a:xfrm>
        </p:grpSpPr>
        <p:sp>
          <p:nvSpPr>
            <p:cNvPr id="196" name="Google Shape;196;p28"/>
            <p:cNvSpPr/>
            <p:nvPr/>
          </p:nvSpPr>
          <p:spPr>
            <a:xfrm>
              <a:off x="0" y="0"/>
              <a:ext cx="703982" cy="812800"/>
            </a:xfrm>
            <a:custGeom>
              <a:rect b="b" l="l" r="r" t="t"/>
              <a:pathLst>
                <a:path extrusionOk="0" h="812800" w="703982">
                  <a:moveTo>
                    <a:pt x="234787" y="793731"/>
                  </a:moveTo>
                  <a:cubicBezTo>
                    <a:pt x="270879" y="805245"/>
                    <a:pt x="311910" y="812800"/>
                    <a:pt x="352180" y="812800"/>
                  </a:cubicBezTo>
                  <a:cubicBezTo>
                    <a:pt x="392452" y="812800"/>
                    <a:pt x="431204" y="806323"/>
                    <a:pt x="466915" y="794809"/>
                  </a:cubicBezTo>
                  <a:cubicBezTo>
                    <a:pt x="467675" y="794450"/>
                    <a:pt x="468435" y="794450"/>
                    <a:pt x="469194" y="794090"/>
                  </a:cubicBezTo>
                  <a:cubicBezTo>
                    <a:pt x="603304" y="748035"/>
                    <a:pt x="702082" y="626421"/>
                    <a:pt x="703982" y="484298"/>
                  </a:cubicBezTo>
                  <a:lnTo>
                    <a:pt x="703982" y="0"/>
                  </a:lnTo>
                  <a:lnTo>
                    <a:pt x="0" y="0"/>
                  </a:lnTo>
                  <a:lnTo>
                    <a:pt x="0" y="483939"/>
                  </a:lnTo>
                  <a:cubicBezTo>
                    <a:pt x="1900" y="627140"/>
                    <a:pt x="99158" y="748755"/>
                    <a:pt x="234787" y="793731"/>
                  </a:cubicBezTo>
                  <a:close/>
                </a:path>
              </a:pathLst>
            </a:custGeom>
            <a:solidFill>
              <a:srgbClr val="F1AF4B"/>
            </a:solidFill>
            <a:ln>
              <a:noFill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28"/>
            <p:cNvSpPr txBox="1"/>
            <p:nvPr/>
          </p:nvSpPr>
          <p:spPr>
            <a:xfrm>
              <a:off x="0" y="-47625"/>
              <a:ext cx="704100" cy="733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l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8" name="Google Shape;198;p28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99" name="Google Shape;199;p2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00" name="Google Shape;200;p2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01" name="Google Shape;201;p2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2" name="Google Shape;202;p28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03" name="Google Shape;203;p2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4" name="Google Shape;204;p2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05" name="Google Shape;205;p28"/>
          <p:cNvSpPr txBox="1"/>
          <p:nvPr/>
        </p:nvSpPr>
        <p:spPr>
          <a:xfrm>
            <a:off x="8065975" y="9800"/>
            <a:ext cx="508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3</a:t>
            </a:r>
            <a:endParaRPr b="1" sz="28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206" name="Google Shape;206;p28"/>
          <p:cNvSpPr txBox="1"/>
          <p:nvPr/>
        </p:nvSpPr>
        <p:spPr>
          <a:xfrm>
            <a:off x="3230213" y="1429438"/>
            <a:ext cx="27735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095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500"/>
              <a:buFont typeface="Inter"/>
              <a:buChar char="●"/>
            </a:pPr>
            <a:r>
              <a:rPr lang="en" sz="1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Analyze the charts of data provided about the Civil War Home Front and Civil War Military</a:t>
            </a:r>
            <a:br>
              <a:rPr lang="en" sz="1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</a:br>
            <a:endParaRPr sz="15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095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500"/>
              <a:buFont typeface="Inter"/>
              <a:buChar char="●"/>
            </a:pPr>
            <a:r>
              <a:rPr lang="en" sz="1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Work with your group to draw conclusions about the charts</a:t>
            </a:r>
            <a:br>
              <a:rPr lang="en" sz="1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</a:br>
            <a:endParaRPr sz="15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095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500"/>
              <a:buFont typeface="Inter"/>
              <a:buChar char="●"/>
            </a:pPr>
            <a:r>
              <a:rPr lang="en" sz="1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Determine what the data informs you about and what information is still unknown</a:t>
            </a:r>
            <a:endParaRPr sz="15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07" name="Google Shape;207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0200" y="1429438"/>
            <a:ext cx="2229250" cy="2889928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08" name="Google Shape;208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74475" y="1429438"/>
            <a:ext cx="2229261" cy="2884138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